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64" r:id="rId2"/>
    <p:sldId id="257" r:id="rId3"/>
    <p:sldId id="258" r:id="rId4"/>
    <p:sldId id="259" r:id="rId5"/>
    <p:sldId id="260" r:id="rId6"/>
    <p:sldId id="261" r:id="rId7"/>
    <p:sldId id="262" r:id="rId8"/>
    <p:sldId id="263" r:id="rId9"/>
  </p:sldIdLst>
  <p:sldSz cx="18288000" cy="10287000"/>
  <p:notesSz cx="6858000" cy="9144000"/>
  <p:embeddedFontLst>
    <p:embeddedFont>
      <p:font typeface="Open Sans Extra Bold" panose="020B0604020202020204" charset="0"/>
      <p:regular r:id="rId10"/>
    </p:embeddedFont>
    <p:embeddedFont>
      <p:font typeface="Poppins" panose="00000500000000000000" pitchFamily="2" charset="0"/>
      <p:regular r:id="rId11"/>
      <p:bold r:id="rId12"/>
      <p:italic r:id="rId13"/>
      <p:boldItalic r:id="rId14"/>
    </p:embeddedFont>
    <p:embeddedFont>
      <p:font typeface="Poppins Bold" panose="00000800000000000000"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3412CD6B-6037-9996-66CD-0EEE048C4DDD}"/>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3665391D-6E4E-8CB3-A35B-80E86A8CF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5" name="TextBox 5">
            <a:extLst>
              <a:ext uri="{FF2B5EF4-FFF2-40B4-BE49-F238E27FC236}">
                <a16:creationId xmlns:a16="http://schemas.microsoft.com/office/drawing/2014/main" id="{C4A33FC1-92F3-6131-4D4C-92DEA726BAFA}"/>
              </a:ext>
            </a:extLst>
          </p:cNvPr>
          <p:cNvSpPr txBox="1"/>
          <p:nvPr/>
        </p:nvSpPr>
        <p:spPr>
          <a:xfrm>
            <a:off x="1391331" y="3381883"/>
            <a:ext cx="8015383" cy="2646682"/>
          </a:xfrm>
          <a:prstGeom prst="rect">
            <a:avLst/>
          </a:prstGeom>
        </p:spPr>
        <p:txBody>
          <a:bodyPr lIns="0" tIns="0" rIns="0" bIns="0" rtlCol="0" anchor="t">
            <a:spAutoFit/>
          </a:bodyPr>
          <a:lstStyle/>
          <a:p>
            <a:pPr algn="l">
              <a:lnSpc>
                <a:spcPts val="5319"/>
              </a:lnSpc>
              <a:spcBef>
                <a:spcPct val="0"/>
              </a:spcBef>
            </a:pPr>
            <a:r>
              <a:rPr lang="en-US" sz="3799" dirty="0" err="1">
                <a:solidFill>
                  <a:srgbClr val="051D40"/>
                </a:solidFill>
                <a:latin typeface="Open Sans Extra Bold"/>
                <a:ea typeface="Open Sans Extra Bold"/>
                <a:cs typeface="Open Sans Extra Bold"/>
                <a:sym typeface="Open Sans Extra Bold"/>
              </a:rPr>
              <a:t>Perbandingan</a:t>
            </a:r>
            <a:r>
              <a:rPr lang="en-US" sz="3799" dirty="0">
                <a:solidFill>
                  <a:srgbClr val="051D40"/>
                </a:solidFill>
                <a:latin typeface="Open Sans Extra Bold"/>
                <a:ea typeface="Open Sans Extra Bold"/>
                <a:cs typeface="Open Sans Extra Bold"/>
                <a:sym typeface="Open Sans Extra Bold"/>
              </a:rPr>
              <a:t> Model Random Forest, Decision Tree, dan KNN pada Diagnosis </a:t>
            </a:r>
            <a:r>
              <a:rPr lang="en-US" sz="3799" dirty="0" err="1">
                <a:solidFill>
                  <a:srgbClr val="051D40"/>
                </a:solidFill>
                <a:latin typeface="Open Sans Extra Bold"/>
                <a:ea typeface="Open Sans Extra Bold"/>
                <a:cs typeface="Open Sans Extra Bold"/>
                <a:sym typeface="Open Sans Extra Bold"/>
              </a:rPr>
              <a:t>Kanker</a:t>
            </a:r>
            <a:r>
              <a:rPr lang="en-US" sz="3799" dirty="0">
                <a:solidFill>
                  <a:srgbClr val="051D40"/>
                </a:solidFill>
                <a:latin typeface="Open Sans Extra Bold"/>
                <a:ea typeface="Open Sans Extra Bold"/>
                <a:cs typeface="Open Sans Extra Bold"/>
                <a:sym typeface="Open Sans Extra Bold"/>
              </a:rPr>
              <a:t> </a:t>
            </a:r>
            <a:r>
              <a:rPr lang="en-US" sz="3799" dirty="0" err="1">
                <a:solidFill>
                  <a:srgbClr val="051D40"/>
                </a:solidFill>
                <a:latin typeface="Open Sans Extra Bold"/>
                <a:ea typeface="Open Sans Extra Bold"/>
                <a:cs typeface="Open Sans Extra Bold"/>
                <a:sym typeface="Open Sans Extra Bold"/>
              </a:rPr>
              <a:t>Payudara</a:t>
            </a:r>
            <a:endParaRPr lang="en-US" sz="3799" dirty="0">
              <a:solidFill>
                <a:srgbClr val="051D40"/>
              </a:solidFill>
              <a:latin typeface="Open Sans Extra Bold"/>
              <a:ea typeface="Open Sans Extra Bold"/>
              <a:cs typeface="Open Sans Extra Bold"/>
              <a:sym typeface="Open Sans Extra Bold"/>
            </a:endParaRPr>
          </a:p>
        </p:txBody>
      </p:sp>
      <p:sp>
        <p:nvSpPr>
          <p:cNvPr id="15" name="Freeform 15">
            <a:extLst>
              <a:ext uri="{FF2B5EF4-FFF2-40B4-BE49-F238E27FC236}">
                <a16:creationId xmlns:a16="http://schemas.microsoft.com/office/drawing/2014/main" id="{13603ACD-0C2A-C474-A6DB-0787010BA32C}"/>
              </a:ext>
            </a:extLst>
          </p:cNvPr>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3"/>
            <a:stretch>
              <a:fillRect/>
            </a:stretch>
          </a:blipFill>
        </p:spPr>
      </p:sp>
      <p:sp>
        <p:nvSpPr>
          <p:cNvPr id="16" name="TextBox 16">
            <a:extLst>
              <a:ext uri="{FF2B5EF4-FFF2-40B4-BE49-F238E27FC236}">
                <a16:creationId xmlns:a16="http://schemas.microsoft.com/office/drawing/2014/main" id="{9579C679-1AF5-8ECC-B2D8-E77F76F5E83C}"/>
              </a:ext>
            </a:extLst>
          </p:cNvPr>
          <p:cNvSpPr txBox="1"/>
          <p:nvPr/>
        </p:nvSpPr>
        <p:spPr>
          <a:xfrm>
            <a:off x="1391331" y="6631448"/>
            <a:ext cx="7366063"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By: Rizka Nurridha Jannah</a:t>
            </a:r>
          </a:p>
        </p:txBody>
      </p:sp>
      <p:grpSp>
        <p:nvGrpSpPr>
          <p:cNvPr id="17" name="Group 17">
            <a:extLst>
              <a:ext uri="{FF2B5EF4-FFF2-40B4-BE49-F238E27FC236}">
                <a16:creationId xmlns:a16="http://schemas.microsoft.com/office/drawing/2014/main" id="{C726717D-E225-507B-8937-8176B93C3614}"/>
              </a:ext>
            </a:extLst>
          </p:cNvPr>
          <p:cNvGrpSpPr>
            <a:grpSpLocks noChangeAspect="1"/>
          </p:cNvGrpSpPr>
          <p:nvPr/>
        </p:nvGrpSpPr>
        <p:grpSpPr>
          <a:xfrm>
            <a:off x="8573918" y="3143201"/>
            <a:ext cx="9146584" cy="5246370"/>
            <a:chOff x="0" y="0"/>
            <a:chExt cx="7981950" cy="4578350"/>
          </a:xfrm>
        </p:grpSpPr>
        <p:sp>
          <p:nvSpPr>
            <p:cNvPr id="18" name="Freeform 18">
              <a:extLst>
                <a:ext uri="{FF2B5EF4-FFF2-40B4-BE49-F238E27FC236}">
                  <a16:creationId xmlns:a16="http://schemas.microsoft.com/office/drawing/2014/main" id="{1C9C84DC-20B1-DFAA-E2A5-87BBC213946E}"/>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19" name="Freeform 19">
              <a:extLst>
                <a:ext uri="{FF2B5EF4-FFF2-40B4-BE49-F238E27FC236}">
                  <a16:creationId xmlns:a16="http://schemas.microsoft.com/office/drawing/2014/main" id="{165CCFDB-95D6-4DB8-2367-89329BC40852}"/>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0" name="Freeform 20">
              <a:extLst>
                <a:ext uri="{FF2B5EF4-FFF2-40B4-BE49-F238E27FC236}">
                  <a16:creationId xmlns:a16="http://schemas.microsoft.com/office/drawing/2014/main" id="{D20E0E33-6CA3-B6CC-CB69-0A7230E65D44}"/>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1" name="Freeform 21">
              <a:extLst>
                <a:ext uri="{FF2B5EF4-FFF2-40B4-BE49-F238E27FC236}">
                  <a16:creationId xmlns:a16="http://schemas.microsoft.com/office/drawing/2014/main" id="{5602F551-40E6-5935-040E-2BF30376FF10}"/>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2" name="Freeform 22">
              <a:extLst>
                <a:ext uri="{FF2B5EF4-FFF2-40B4-BE49-F238E27FC236}">
                  <a16:creationId xmlns:a16="http://schemas.microsoft.com/office/drawing/2014/main" id="{1FA83119-44E0-5F79-AAC4-28487E2817DF}"/>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3261" b="-3261"/>
              </a:stretch>
            </a:blipFill>
          </p:spPr>
        </p:sp>
      </p:grpSp>
      <p:sp>
        <p:nvSpPr>
          <p:cNvPr id="23" name="Freeform 23">
            <a:extLst>
              <a:ext uri="{FF2B5EF4-FFF2-40B4-BE49-F238E27FC236}">
                <a16:creationId xmlns:a16="http://schemas.microsoft.com/office/drawing/2014/main" id="{482CE4C0-03D1-6A7E-B802-E9ECEC5E5F4B}"/>
              </a:ext>
            </a:extLst>
          </p:cNvPr>
          <p:cNvSpPr/>
          <p:nvPr/>
        </p:nvSpPr>
        <p:spPr>
          <a:xfrm>
            <a:off x="1391331" y="1550250"/>
            <a:ext cx="3088406" cy="935365"/>
          </a:xfrm>
          <a:custGeom>
            <a:avLst/>
            <a:gdLst/>
            <a:ahLst/>
            <a:cxnLst/>
            <a:rect l="l" t="t" r="r" b="b"/>
            <a:pathLst>
              <a:path w="3088406" h="935365">
                <a:moveTo>
                  <a:pt x="0" y="0"/>
                </a:moveTo>
                <a:lnTo>
                  <a:pt x="3088406" y="0"/>
                </a:lnTo>
                <a:lnTo>
                  <a:pt x="3088406" y="935365"/>
                </a:lnTo>
                <a:lnTo>
                  <a:pt x="0" y="935365"/>
                </a:lnTo>
                <a:lnTo>
                  <a:pt x="0" y="0"/>
                </a:lnTo>
                <a:close/>
              </a:path>
            </a:pathLst>
          </a:custGeom>
          <a:blipFill>
            <a:blip r:embed="rId5"/>
            <a:stretch>
              <a:fillRect/>
            </a:stretch>
          </a:blipFill>
        </p:spPr>
      </p:sp>
    </p:spTree>
    <p:extLst>
      <p:ext uri="{BB962C8B-B14F-4D97-AF65-F5344CB8AC3E}">
        <p14:creationId xmlns:p14="http://schemas.microsoft.com/office/powerpoint/2010/main" val="2616869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C7B5AD-6C28-569B-5604-786B6541C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TextBox 2"/>
          <p:cNvSpPr txBox="1"/>
          <p:nvPr/>
        </p:nvSpPr>
        <p:spPr>
          <a:xfrm>
            <a:off x="5950915" y="895350"/>
            <a:ext cx="6386171" cy="1244690"/>
          </a:xfrm>
          <a:prstGeom prst="rect">
            <a:avLst/>
          </a:prstGeom>
        </p:spPr>
        <p:txBody>
          <a:bodyPr lIns="0" tIns="0" rIns="0" bIns="0" rtlCol="0" anchor="t">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Pendahuluan</a:t>
            </a:r>
          </a:p>
        </p:txBody>
      </p:sp>
      <p:sp>
        <p:nvSpPr>
          <p:cNvPr id="6" name="TextBox 6"/>
          <p:cNvSpPr txBox="1"/>
          <p:nvPr/>
        </p:nvSpPr>
        <p:spPr>
          <a:xfrm>
            <a:off x="2841428" y="2446749"/>
            <a:ext cx="12605144" cy="6811551"/>
          </a:xfrm>
          <a:prstGeom prst="rect">
            <a:avLst/>
          </a:prstGeom>
        </p:spPr>
        <p:txBody>
          <a:bodyPr lIns="0" tIns="0" rIns="0" bIns="0" rtlCol="0" anchor="t">
            <a:spAutoFit/>
          </a:bodyPr>
          <a:lstStyle/>
          <a:p>
            <a:pPr algn="just">
              <a:lnSpc>
                <a:spcPts val="4135"/>
              </a:lnSpc>
              <a:spcBef>
                <a:spcPct val="0"/>
              </a:spcBef>
            </a:pPr>
            <a:r>
              <a:rPr lang="en-US" sz="2953" spc="-59">
                <a:solidFill>
                  <a:srgbClr val="051D40"/>
                </a:solidFill>
                <a:latin typeface="Poppins"/>
                <a:ea typeface="Poppins"/>
                <a:cs typeface="Poppins"/>
                <a:sym typeface="Poppins"/>
              </a:rPr>
              <a:t>Kanker payudara merupakan salah satu jenis kanker yang paling umum dan mematikan, dengan deteksi dini yang sangat penting untuk meningkatkan peluang kesembuhan. Meskipun ada berbagai metode deteksi seperti mammografi, tantangan utama adalah memastikan akurasi dan efisiensi diagnosis. Oleh karena itu, penerapan machine learning dalam diagnosis kanker payudara menawarkan potensi besar untuk meningkatkan akurasi deteksi, mengidentifikasi pola tersembunyi dalam data medis, dan mempercepat proses diagnosis. Dengan kemampuan untuk menganalisis data besar dan kompleks, machine learning dapat membantu dalam mengklasifikasikan tumor, mendeteksi kanker pada tahap awal, serta memberikan keputusan medis yang lebih cepat dan tepat.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6" name="Group 6"/>
          <p:cNvGrpSpPr/>
          <p:nvPr/>
        </p:nvGrpSpPr>
        <p:grpSpPr>
          <a:xfrm>
            <a:off x="2694222" y="2282036"/>
            <a:ext cx="12899556" cy="6976264"/>
            <a:chOff x="0" y="0"/>
            <a:chExt cx="3397414" cy="1837370"/>
          </a:xfrm>
        </p:grpSpPr>
        <p:sp>
          <p:nvSpPr>
            <p:cNvPr id="7" name="Freeform 7"/>
            <p:cNvSpPr/>
            <p:nvPr/>
          </p:nvSpPr>
          <p:spPr>
            <a:xfrm>
              <a:off x="0" y="0"/>
              <a:ext cx="3397414" cy="1837370"/>
            </a:xfrm>
            <a:custGeom>
              <a:avLst/>
              <a:gdLst/>
              <a:ahLst/>
              <a:cxnLst/>
              <a:rect l="l" t="t" r="r" b="b"/>
              <a:pathLst>
                <a:path w="3397414" h="1837370">
                  <a:moveTo>
                    <a:pt x="0" y="0"/>
                  </a:moveTo>
                  <a:lnTo>
                    <a:pt x="3397414" y="0"/>
                  </a:lnTo>
                  <a:lnTo>
                    <a:pt x="3397414" y="1837370"/>
                  </a:lnTo>
                  <a:lnTo>
                    <a:pt x="0" y="1837370"/>
                  </a:lnTo>
                  <a:close/>
                </a:path>
              </a:pathLst>
            </a:custGeom>
            <a:solidFill>
              <a:srgbClr val="145DA0"/>
            </a:solidFill>
            <a:ln cap="sq">
              <a:noFill/>
              <a:prstDash val="solid"/>
              <a:miter/>
            </a:ln>
          </p:spPr>
        </p:sp>
        <p:sp>
          <p:nvSpPr>
            <p:cNvPr id="8" name="TextBox 8"/>
            <p:cNvSpPr txBox="1"/>
            <p:nvPr/>
          </p:nvSpPr>
          <p:spPr>
            <a:xfrm>
              <a:off x="0" y="-38100"/>
              <a:ext cx="3397414" cy="1875470"/>
            </a:xfrm>
            <a:prstGeom prst="rect">
              <a:avLst/>
            </a:prstGeom>
          </p:spPr>
          <p:txBody>
            <a:bodyPr lIns="50800" tIns="50800" rIns="50800" bIns="50800" rtlCol="0" anchor="ctr"/>
            <a:lstStyle/>
            <a:p>
              <a:pPr marL="0" lvl="0" indent="0" algn="ctr">
                <a:lnSpc>
                  <a:spcPts val="2659"/>
                </a:lnSpc>
                <a:spcBef>
                  <a:spcPct val="0"/>
                </a:spcBef>
              </a:pPr>
              <a:endParaRPr/>
            </a:p>
          </p:txBody>
        </p:sp>
      </p:grpSp>
      <p:pic>
        <p:nvPicPr>
          <p:cNvPr id="12" name="Picture 11">
            <a:extLst>
              <a:ext uri="{FF2B5EF4-FFF2-40B4-BE49-F238E27FC236}">
                <a16:creationId xmlns:a16="http://schemas.microsoft.com/office/drawing/2014/main" id="{52D435FA-8077-6173-0301-E4E20341C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9" name="TextBox 9"/>
          <p:cNvSpPr txBox="1"/>
          <p:nvPr/>
        </p:nvSpPr>
        <p:spPr>
          <a:xfrm>
            <a:off x="6175730" y="2466975"/>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Metodologi</a:t>
            </a:r>
          </a:p>
        </p:txBody>
      </p:sp>
      <p:sp>
        <p:nvSpPr>
          <p:cNvPr id="10" name="TextBox 10"/>
          <p:cNvSpPr txBox="1"/>
          <p:nvPr/>
        </p:nvSpPr>
        <p:spPr>
          <a:xfrm>
            <a:off x="3896755" y="3694832"/>
            <a:ext cx="10494490" cy="5260975"/>
          </a:xfrm>
          <a:prstGeom prst="rect">
            <a:avLst/>
          </a:prstGeom>
        </p:spPr>
        <p:txBody>
          <a:bodyPr lIns="0" tIns="0" rIns="0" bIns="0" rtlCol="0" anchor="t">
            <a:spAutoFit/>
          </a:bodyPr>
          <a:lstStyle/>
          <a:p>
            <a:pPr algn="just">
              <a:lnSpc>
                <a:spcPts val="3499"/>
              </a:lnSpc>
              <a:spcBef>
                <a:spcPct val="0"/>
              </a:spcBef>
            </a:pPr>
            <a:r>
              <a:rPr lang="en-US" sz="2499" spc="-49">
                <a:solidFill>
                  <a:srgbClr val="FDFDFD"/>
                </a:solidFill>
                <a:latin typeface="Poppins"/>
                <a:ea typeface="Poppins"/>
                <a:cs typeface="Poppins"/>
                <a:sym typeface="Poppins"/>
              </a:rPr>
              <a:t>Pada penelitian ini, digunakan tiga model machine learning untuk mendiagnosis kanker payudara, yaitu Random Forest, Decision Tree, dan K-Nearest Neighbors (KNN). Dataset yang digunakan adalah WDBC (Wisconsin Breast Cancer Dataset), yang berisi 30 fitur medis terkait karakteristik sel kanker payudara. Data tersebut diproses dengan menghapus kolom ID dan mengubah label diagnosis menjadi numerik menggunakan LabelEncoder. Dataset kemudian dibagi menjadi data pelatihan dan pengujian (80%:20%). Model dilatih pada data pelatihan dan dievaluasi menggunakan metrik seperti akurasi, confusion matrix, dan classification report, serta dilakukan tuning hyperparameter menggunakan GridSearchCV untuk mendapatkan model yang optimal.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ED4D050A-EC63-0E74-7CBB-5D9964686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1" y="0"/>
            <a:ext cx="18285714" cy="10285714"/>
          </a:xfrm>
          <a:prstGeom prst="rect">
            <a:avLst/>
          </a:prstGeom>
        </p:spPr>
      </p:pic>
      <p:sp>
        <p:nvSpPr>
          <p:cNvPr id="14" name="Freeform 14"/>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8" name="Group 18"/>
          <p:cNvGrpSpPr/>
          <p:nvPr/>
        </p:nvGrpSpPr>
        <p:grpSpPr>
          <a:xfrm>
            <a:off x="2496222" y="4289805"/>
            <a:ext cx="2772169" cy="867963"/>
            <a:chOff x="0" y="-66675"/>
            <a:chExt cx="1013291" cy="317260"/>
          </a:xfrm>
        </p:grpSpPr>
        <p:sp>
          <p:nvSpPr>
            <p:cNvPr id="19" name="Freeform 19"/>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0" name="TextBox 20"/>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dirty="0">
                  <a:solidFill>
                    <a:srgbClr val="FFFFFF"/>
                  </a:solidFill>
                  <a:latin typeface="Poppins Bold"/>
                  <a:ea typeface="Poppins Bold"/>
                  <a:cs typeface="Poppins Bold"/>
                  <a:sym typeface="Poppins Bold"/>
                </a:rPr>
                <a:t>Random Forest</a:t>
              </a:r>
            </a:p>
          </p:txBody>
        </p:sp>
      </p:grpSp>
      <p:grpSp>
        <p:nvGrpSpPr>
          <p:cNvPr id="21" name="Group 21"/>
          <p:cNvGrpSpPr/>
          <p:nvPr/>
        </p:nvGrpSpPr>
        <p:grpSpPr>
          <a:xfrm>
            <a:off x="7757915" y="4472215"/>
            <a:ext cx="2772169" cy="685553"/>
            <a:chOff x="0" y="0"/>
            <a:chExt cx="1013291" cy="250585"/>
          </a:xfrm>
        </p:grpSpPr>
        <p:sp>
          <p:nvSpPr>
            <p:cNvPr id="22" name="Freeform 22"/>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3" name="TextBox 23"/>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b="1">
                  <a:solidFill>
                    <a:srgbClr val="FFFFFF"/>
                  </a:solidFill>
                  <a:latin typeface="Poppins Bold"/>
                  <a:ea typeface="Poppins Bold"/>
                  <a:cs typeface="Poppins Bold"/>
                  <a:sym typeface="Poppins Bold"/>
                </a:rPr>
                <a:t>Decision Tree</a:t>
              </a:r>
            </a:p>
          </p:txBody>
        </p:sp>
      </p:grpSp>
      <p:grpSp>
        <p:nvGrpSpPr>
          <p:cNvPr id="24" name="Group 24"/>
          <p:cNvGrpSpPr/>
          <p:nvPr/>
        </p:nvGrpSpPr>
        <p:grpSpPr>
          <a:xfrm>
            <a:off x="13104800" y="4472215"/>
            <a:ext cx="2670160" cy="685553"/>
            <a:chOff x="0" y="0"/>
            <a:chExt cx="976004" cy="250585"/>
          </a:xfrm>
        </p:grpSpPr>
        <p:sp>
          <p:nvSpPr>
            <p:cNvPr id="25" name="Freeform 25"/>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6" name="TextBox 26"/>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b="1" u="none" strike="noStrike">
                  <a:solidFill>
                    <a:srgbClr val="FFFFFF"/>
                  </a:solidFill>
                  <a:latin typeface="Poppins Bold"/>
                  <a:ea typeface="Poppins Bold"/>
                  <a:cs typeface="Poppins Bold"/>
                  <a:sym typeface="Poppins Bold"/>
                </a:rPr>
                <a:t>KNN</a:t>
              </a:r>
            </a:p>
          </p:txBody>
        </p:sp>
      </p:grpSp>
      <p:sp>
        <p:nvSpPr>
          <p:cNvPr id="27" name="Freeform 27"/>
          <p:cNvSpPr/>
          <p:nvPr/>
        </p:nvSpPr>
        <p:spPr>
          <a:xfrm>
            <a:off x="1316574" y="5691045"/>
            <a:ext cx="5131466" cy="1898642"/>
          </a:xfrm>
          <a:custGeom>
            <a:avLst/>
            <a:gdLst/>
            <a:ahLst/>
            <a:cxnLst/>
            <a:rect l="l" t="t" r="r" b="b"/>
            <a:pathLst>
              <a:path w="5131466" h="1898642">
                <a:moveTo>
                  <a:pt x="0" y="0"/>
                </a:moveTo>
                <a:lnTo>
                  <a:pt x="5131466" y="0"/>
                </a:lnTo>
                <a:lnTo>
                  <a:pt x="5131466" y="1898642"/>
                </a:lnTo>
                <a:lnTo>
                  <a:pt x="0" y="1898642"/>
                </a:lnTo>
                <a:lnTo>
                  <a:pt x="0" y="0"/>
                </a:lnTo>
                <a:close/>
              </a:path>
            </a:pathLst>
          </a:custGeom>
          <a:blipFill>
            <a:blip r:embed="rId4"/>
            <a:stretch>
              <a:fillRect/>
            </a:stretch>
          </a:blipFill>
        </p:spPr>
      </p:sp>
      <p:sp>
        <p:nvSpPr>
          <p:cNvPr id="28" name="Freeform 28"/>
          <p:cNvSpPr/>
          <p:nvPr/>
        </p:nvSpPr>
        <p:spPr>
          <a:xfrm>
            <a:off x="6569570" y="5691045"/>
            <a:ext cx="5148861" cy="1898642"/>
          </a:xfrm>
          <a:custGeom>
            <a:avLst/>
            <a:gdLst/>
            <a:ahLst/>
            <a:cxnLst/>
            <a:rect l="l" t="t" r="r" b="b"/>
            <a:pathLst>
              <a:path w="5148861" h="1898642">
                <a:moveTo>
                  <a:pt x="0" y="0"/>
                </a:moveTo>
                <a:lnTo>
                  <a:pt x="5148860" y="0"/>
                </a:lnTo>
                <a:lnTo>
                  <a:pt x="5148860" y="1898642"/>
                </a:lnTo>
                <a:lnTo>
                  <a:pt x="0" y="1898642"/>
                </a:lnTo>
                <a:lnTo>
                  <a:pt x="0" y="0"/>
                </a:lnTo>
                <a:close/>
              </a:path>
            </a:pathLst>
          </a:custGeom>
          <a:blipFill>
            <a:blip r:embed="rId5"/>
            <a:stretch>
              <a:fillRect/>
            </a:stretch>
          </a:blipFill>
        </p:spPr>
      </p:sp>
      <p:sp>
        <p:nvSpPr>
          <p:cNvPr id="29" name="Freeform 29"/>
          <p:cNvSpPr/>
          <p:nvPr/>
        </p:nvSpPr>
        <p:spPr>
          <a:xfrm>
            <a:off x="11877148" y="5691045"/>
            <a:ext cx="5125464" cy="1898642"/>
          </a:xfrm>
          <a:custGeom>
            <a:avLst/>
            <a:gdLst/>
            <a:ahLst/>
            <a:cxnLst/>
            <a:rect l="l" t="t" r="r" b="b"/>
            <a:pathLst>
              <a:path w="5125464" h="1898642">
                <a:moveTo>
                  <a:pt x="0" y="0"/>
                </a:moveTo>
                <a:lnTo>
                  <a:pt x="5125463" y="0"/>
                </a:lnTo>
                <a:lnTo>
                  <a:pt x="5125463" y="1898642"/>
                </a:lnTo>
                <a:lnTo>
                  <a:pt x="0" y="1898642"/>
                </a:lnTo>
                <a:lnTo>
                  <a:pt x="0" y="0"/>
                </a:lnTo>
                <a:close/>
              </a:path>
            </a:pathLst>
          </a:custGeom>
          <a:blipFill>
            <a:blip r:embed="rId6"/>
            <a:stretch>
              <a:fillRect/>
            </a:stretch>
          </a:blipFill>
        </p:spPr>
      </p:sp>
      <p:sp>
        <p:nvSpPr>
          <p:cNvPr id="2" name="TextBox 5">
            <a:extLst>
              <a:ext uri="{FF2B5EF4-FFF2-40B4-BE49-F238E27FC236}">
                <a16:creationId xmlns:a16="http://schemas.microsoft.com/office/drawing/2014/main" id="{977F052C-438D-892C-65FA-B9B0C0CAA410}"/>
              </a:ext>
            </a:extLst>
          </p:cNvPr>
          <p:cNvSpPr txBox="1"/>
          <p:nvPr/>
        </p:nvSpPr>
        <p:spPr>
          <a:xfrm>
            <a:off x="1028700" y="1700329"/>
            <a:ext cx="7922504" cy="771523"/>
          </a:xfrm>
          <a:prstGeom prst="rect">
            <a:avLst/>
          </a:prstGeom>
        </p:spPr>
        <p:txBody>
          <a:bodyPr lIns="0" tIns="0" rIns="0" bIns="0" rtlCol="0" anchor="t">
            <a:spAutoFit/>
          </a:bodyPr>
          <a:lstStyle/>
          <a:p>
            <a:pPr marL="0" lvl="0" indent="0" algn="l">
              <a:lnSpc>
                <a:spcPts val="6300"/>
              </a:lnSpc>
              <a:spcBef>
                <a:spcPct val="0"/>
              </a:spcBef>
            </a:pPr>
            <a:r>
              <a:rPr lang="en-US" sz="4500" dirty="0">
                <a:solidFill>
                  <a:srgbClr val="051D40"/>
                </a:solidFill>
                <a:latin typeface="Open Sans Extra Bold"/>
                <a:ea typeface="Open Sans Extra Bold"/>
                <a:cs typeface="Open Sans Extra Bold"/>
                <a:sym typeface="Open Sans Extra Bold"/>
              </a:rPr>
              <a:t>Hasil </a:t>
            </a:r>
            <a:r>
              <a:rPr lang="en-US" sz="4500" dirty="0" err="1">
                <a:solidFill>
                  <a:srgbClr val="051D40"/>
                </a:solidFill>
                <a:latin typeface="Open Sans Extra Bold"/>
                <a:ea typeface="Open Sans Extra Bold"/>
                <a:cs typeface="Open Sans Extra Bold"/>
                <a:sym typeface="Open Sans Extra Bold"/>
              </a:rPr>
              <a:t>Perbandingan</a:t>
            </a:r>
            <a:r>
              <a:rPr lang="en-US" sz="4500" dirty="0">
                <a:solidFill>
                  <a:srgbClr val="051D40"/>
                </a:solidFill>
                <a:latin typeface="Open Sans Extra Bold"/>
                <a:ea typeface="Open Sans Extra Bold"/>
                <a:cs typeface="Open Sans Extra Bold"/>
                <a:sym typeface="Open Sans Extra Bold"/>
              </a:rPr>
              <a:t> Model</a:t>
            </a:r>
          </a:p>
        </p:txBody>
      </p:sp>
      <p:sp>
        <p:nvSpPr>
          <p:cNvPr id="3" name="TextBox 9">
            <a:extLst>
              <a:ext uri="{FF2B5EF4-FFF2-40B4-BE49-F238E27FC236}">
                <a16:creationId xmlns:a16="http://schemas.microsoft.com/office/drawing/2014/main" id="{89981B85-9EA1-49CD-FD5D-04367F825BE4}"/>
              </a:ext>
            </a:extLst>
          </p:cNvPr>
          <p:cNvSpPr txBox="1"/>
          <p:nvPr/>
        </p:nvSpPr>
        <p:spPr>
          <a:xfrm>
            <a:off x="1028700" y="2910002"/>
            <a:ext cx="9006427" cy="1062838"/>
          </a:xfrm>
          <a:prstGeom prst="rect">
            <a:avLst/>
          </a:prstGeom>
        </p:spPr>
        <p:txBody>
          <a:bodyPr lIns="0" tIns="0" rIns="0" bIns="0" rtlCol="0" anchor="t">
            <a:spAutoFit/>
          </a:bodyPr>
          <a:lstStyle/>
          <a:p>
            <a:pPr marL="0" lvl="0" indent="0" algn="just">
              <a:lnSpc>
                <a:spcPts val="2843"/>
              </a:lnSpc>
              <a:spcBef>
                <a:spcPct val="0"/>
              </a:spcBef>
            </a:pPr>
            <a:r>
              <a:rPr lang="en-US" sz="2030" spc="-40" dirty="0">
                <a:solidFill>
                  <a:srgbClr val="051D40"/>
                </a:solidFill>
                <a:latin typeface="Poppins"/>
                <a:ea typeface="Poppins"/>
                <a:cs typeface="Poppins"/>
                <a:sym typeface="Poppins"/>
              </a:rPr>
              <a:t>Classification report </a:t>
            </a:r>
            <a:r>
              <a:rPr lang="en-US" sz="2030" spc="-40" dirty="0" err="1">
                <a:solidFill>
                  <a:srgbClr val="051D40"/>
                </a:solidFill>
                <a:latin typeface="Poppins"/>
                <a:ea typeface="Poppins"/>
                <a:cs typeface="Poppins"/>
                <a:sym typeface="Poppins"/>
              </a:rPr>
              <a:t>memberikan</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metrik</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evaluasi</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seperti</a:t>
            </a:r>
            <a:r>
              <a:rPr lang="en-US" sz="2030" spc="-40" dirty="0">
                <a:solidFill>
                  <a:srgbClr val="051D40"/>
                </a:solidFill>
                <a:latin typeface="Poppins"/>
                <a:ea typeface="Poppins"/>
                <a:cs typeface="Poppins"/>
                <a:sym typeface="Poppins"/>
              </a:rPr>
              <a:t> precision, recall, F1-score, dan support </a:t>
            </a:r>
            <a:r>
              <a:rPr lang="en-US" sz="2030" spc="-40" dirty="0" err="1">
                <a:solidFill>
                  <a:srgbClr val="051D40"/>
                </a:solidFill>
                <a:latin typeface="Poppins"/>
                <a:ea typeface="Poppins"/>
                <a:cs typeface="Poppins"/>
                <a:sym typeface="Poppins"/>
              </a:rPr>
              <a:t>untuk</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setiap</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kelas</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dalam</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masalah</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klasifikasi</a:t>
            </a:r>
            <a:r>
              <a:rPr lang="en-US" sz="2030" spc="-40" dirty="0">
                <a:solidFill>
                  <a:srgbClr val="051D40"/>
                </a:solidFill>
                <a:latin typeface="Poppins"/>
                <a:ea typeface="Poppins"/>
                <a:cs typeface="Poppins"/>
                <a:sym typeface="Poppins"/>
              </a:rPr>
              <a:t>, yang </a:t>
            </a:r>
            <a:r>
              <a:rPr lang="en-US" sz="2030" spc="-40" dirty="0" err="1">
                <a:solidFill>
                  <a:srgbClr val="051D40"/>
                </a:solidFill>
                <a:latin typeface="Poppins"/>
                <a:ea typeface="Poppins"/>
                <a:cs typeface="Poppins"/>
                <a:sym typeface="Poppins"/>
              </a:rPr>
              <a:t>membantu</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menilai</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performa</a:t>
            </a:r>
            <a:r>
              <a:rPr lang="en-US" sz="2030" spc="-40" dirty="0">
                <a:solidFill>
                  <a:srgbClr val="051D40"/>
                </a:solidFill>
                <a:latin typeface="Poppins"/>
                <a:ea typeface="Poppins"/>
                <a:cs typeface="Poppins"/>
                <a:sym typeface="Poppins"/>
              </a:rPr>
              <a:t> model </a:t>
            </a:r>
            <a:r>
              <a:rPr lang="en-US" sz="2030" spc="-40" dirty="0" err="1">
                <a:solidFill>
                  <a:srgbClr val="051D40"/>
                </a:solidFill>
                <a:latin typeface="Poppins"/>
                <a:ea typeface="Poppins"/>
                <a:cs typeface="Poppins"/>
                <a:sym typeface="Poppins"/>
              </a:rPr>
              <a:t>secara</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lebih</a:t>
            </a:r>
            <a:r>
              <a:rPr lang="en-US" sz="2030" spc="-40" dirty="0">
                <a:solidFill>
                  <a:srgbClr val="051D40"/>
                </a:solidFill>
                <a:latin typeface="Poppins"/>
                <a:ea typeface="Poppins"/>
                <a:cs typeface="Poppins"/>
                <a:sym typeface="Poppins"/>
              </a:rPr>
              <a:t> </a:t>
            </a:r>
            <a:r>
              <a:rPr lang="en-US" sz="2030" spc="-40" dirty="0" err="1">
                <a:solidFill>
                  <a:srgbClr val="051D40"/>
                </a:solidFill>
                <a:latin typeface="Poppins"/>
                <a:ea typeface="Poppins"/>
                <a:cs typeface="Poppins"/>
                <a:sym typeface="Poppins"/>
              </a:rPr>
              <a:t>rinci</a:t>
            </a:r>
            <a:r>
              <a:rPr lang="en-US" sz="2030" spc="-40" dirty="0">
                <a:solidFill>
                  <a:srgbClr val="051D40"/>
                </a:solidFill>
                <a:latin typeface="Poppins"/>
                <a:ea typeface="Poppins"/>
                <a:cs typeface="Poppins"/>
                <a:sym typeface="Poppin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085170"/>
            <a:ext cx="5841799" cy="5360133"/>
            <a:chOff x="0" y="0"/>
            <a:chExt cx="1554321" cy="1426164"/>
          </a:xfrm>
        </p:grpSpPr>
        <p:sp>
          <p:nvSpPr>
            <p:cNvPr id="6" name="Freeform 6"/>
            <p:cNvSpPr/>
            <p:nvPr/>
          </p:nvSpPr>
          <p:spPr>
            <a:xfrm>
              <a:off x="0" y="0"/>
              <a:ext cx="1554321" cy="1426164"/>
            </a:xfrm>
            <a:custGeom>
              <a:avLst/>
              <a:gdLst/>
              <a:ahLst/>
              <a:cxnLst/>
              <a:rect l="l" t="t" r="r" b="b"/>
              <a:pathLst>
                <a:path w="1554321" h="1426164">
                  <a:moveTo>
                    <a:pt x="58312" y="0"/>
                  </a:moveTo>
                  <a:lnTo>
                    <a:pt x="1496009" y="0"/>
                  </a:lnTo>
                  <a:cubicBezTo>
                    <a:pt x="1511474" y="0"/>
                    <a:pt x="1526306" y="6144"/>
                    <a:pt x="1537241" y="17079"/>
                  </a:cubicBezTo>
                  <a:cubicBezTo>
                    <a:pt x="1548177" y="28015"/>
                    <a:pt x="1554321" y="42846"/>
                    <a:pt x="1554321" y="58312"/>
                  </a:cubicBezTo>
                  <a:lnTo>
                    <a:pt x="1554321" y="1367853"/>
                  </a:lnTo>
                  <a:cubicBezTo>
                    <a:pt x="1554321" y="1383318"/>
                    <a:pt x="1548177" y="1398150"/>
                    <a:pt x="1537241" y="1409085"/>
                  </a:cubicBezTo>
                  <a:cubicBezTo>
                    <a:pt x="1526306" y="1420021"/>
                    <a:pt x="1511474" y="1426164"/>
                    <a:pt x="1496009" y="1426164"/>
                  </a:cubicBezTo>
                  <a:lnTo>
                    <a:pt x="58312" y="1426164"/>
                  </a:lnTo>
                  <a:cubicBezTo>
                    <a:pt x="42846" y="1426164"/>
                    <a:pt x="28015" y="1420021"/>
                    <a:pt x="17079" y="1409085"/>
                  </a:cubicBezTo>
                  <a:cubicBezTo>
                    <a:pt x="6144" y="1398150"/>
                    <a:pt x="0" y="1383318"/>
                    <a:pt x="0" y="1367853"/>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6426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085170"/>
            <a:ext cx="5841799" cy="5360133"/>
            <a:chOff x="0" y="0"/>
            <a:chExt cx="1554321" cy="1426164"/>
          </a:xfrm>
        </p:grpSpPr>
        <p:sp>
          <p:nvSpPr>
            <p:cNvPr id="9" name="Freeform 9"/>
            <p:cNvSpPr/>
            <p:nvPr/>
          </p:nvSpPr>
          <p:spPr>
            <a:xfrm>
              <a:off x="0" y="0"/>
              <a:ext cx="1554321" cy="1426164"/>
            </a:xfrm>
            <a:custGeom>
              <a:avLst/>
              <a:gdLst/>
              <a:ahLst/>
              <a:cxnLst/>
              <a:rect l="l" t="t" r="r" b="b"/>
              <a:pathLst>
                <a:path w="1554321" h="1426164">
                  <a:moveTo>
                    <a:pt x="58312" y="0"/>
                  </a:moveTo>
                  <a:lnTo>
                    <a:pt x="1496009" y="0"/>
                  </a:lnTo>
                  <a:cubicBezTo>
                    <a:pt x="1511474" y="0"/>
                    <a:pt x="1526306" y="6144"/>
                    <a:pt x="1537241" y="17079"/>
                  </a:cubicBezTo>
                  <a:cubicBezTo>
                    <a:pt x="1548177" y="28015"/>
                    <a:pt x="1554321" y="42846"/>
                    <a:pt x="1554321" y="58312"/>
                  </a:cubicBezTo>
                  <a:lnTo>
                    <a:pt x="1554321" y="1367853"/>
                  </a:lnTo>
                  <a:cubicBezTo>
                    <a:pt x="1554321" y="1383318"/>
                    <a:pt x="1548177" y="1398150"/>
                    <a:pt x="1537241" y="1409085"/>
                  </a:cubicBezTo>
                  <a:cubicBezTo>
                    <a:pt x="1526306" y="1420021"/>
                    <a:pt x="1511474" y="1426164"/>
                    <a:pt x="1496009" y="1426164"/>
                  </a:cubicBezTo>
                  <a:lnTo>
                    <a:pt x="58312" y="1426164"/>
                  </a:lnTo>
                  <a:cubicBezTo>
                    <a:pt x="42846" y="1426164"/>
                    <a:pt x="28015" y="1420021"/>
                    <a:pt x="17079" y="1409085"/>
                  </a:cubicBezTo>
                  <a:cubicBezTo>
                    <a:pt x="6144" y="1398150"/>
                    <a:pt x="0" y="1383318"/>
                    <a:pt x="0" y="1367853"/>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6426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085170"/>
            <a:ext cx="5841799" cy="5360133"/>
            <a:chOff x="0" y="0"/>
            <a:chExt cx="1554321" cy="1426164"/>
          </a:xfrm>
        </p:grpSpPr>
        <p:sp>
          <p:nvSpPr>
            <p:cNvPr id="12" name="Freeform 12"/>
            <p:cNvSpPr/>
            <p:nvPr/>
          </p:nvSpPr>
          <p:spPr>
            <a:xfrm>
              <a:off x="0" y="0"/>
              <a:ext cx="1554321" cy="1426164"/>
            </a:xfrm>
            <a:custGeom>
              <a:avLst/>
              <a:gdLst/>
              <a:ahLst/>
              <a:cxnLst/>
              <a:rect l="l" t="t" r="r" b="b"/>
              <a:pathLst>
                <a:path w="1554321" h="1426164">
                  <a:moveTo>
                    <a:pt x="58312" y="0"/>
                  </a:moveTo>
                  <a:lnTo>
                    <a:pt x="1496009" y="0"/>
                  </a:lnTo>
                  <a:cubicBezTo>
                    <a:pt x="1511474" y="0"/>
                    <a:pt x="1526306" y="6144"/>
                    <a:pt x="1537241" y="17079"/>
                  </a:cubicBezTo>
                  <a:cubicBezTo>
                    <a:pt x="1548177" y="28015"/>
                    <a:pt x="1554321" y="42846"/>
                    <a:pt x="1554321" y="58312"/>
                  </a:cubicBezTo>
                  <a:lnTo>
                    <a:pt x="1554321" y="1367853"/>
                  </a:lnTo>
                  <a:cubicBezTo>
                    <a:pt x="1554321" y="1383318"/>
                    <a:pt x="1548177" y="1398150"/>
                    <a:pt x="1537241" y="1409085"/>
                  </a:cubicBezTo>
                  <a:cubicBezTo>
                    <a:pt x="1526306" y="1420021"/>
                    <a:pt x="1511474" y="1426164"/>
                    <a:pt x="1496009" y="1426164"/>
                  </a:cubicBezTo>
                  <a:lnTo>
                    <a:pt x="58312" y="1426164"/>
                  </a:lnTo>
                  <a:cubicBezTo>
                    <a:pt x="42846" y="1426164"/>
                    <a:pt x="28015" y="1420021"/>
                    <a:pt x="17079" y="1409085"/>
                  </a:cubicBezTo>
                  <a:cubicBezTo>
                    <a:pt x="6144" y="1398150"/>
                    <a:pt x="0" y="1383318"/>
                    <a:pt x="0" y="1367853"/>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6426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505760" y="3298645"/>
            <a:ext cx="5111116" cy="4641832"/>
          </a:xfrm>
          <a:custGeom>
            <a:avLst/>
            <a:gdLst/>
            <a:ahLst/>
            <a:cxnLst/>
            <a:rect l="l" t="t" r="r" b="b"/>
            <a:pathLst>
              <a:path w="5111116" h="4641832">
                <a:moveTo>
                  <a:pt x="0" y="0"/>
                </a:moveTo>
                <a:lnTo>
                  <a:pt x="5111116" y="0"/>
                </a:lnTo>
                <a:lnTo>
                  <a:pt x="5111116" y="4641832"/>
                </a:lnTo>
                <a:lnTo>
                  <a:pt x="0" y="4641832"/>
                </a:lnTo>
                <a:lnTo>
                  <a:pt x="0" y="0"/>
                </a:lnTo>
                <a:close/>
              </a:path>
            </a:pathLst>
          </a:custGeom>
          <a:blipFill>
            <a:blip r:embed="rId3"/>
            <a:stretch>
              <a:fillRect/>
            </a:stretch>
          </a:blipFill>
        </p:spPr>
      </p:sp>
      <p:sp>
        <p:nvSpPr>
          <p:cNvPr id="21" name="Freeform 21"/>
          <p:cNvSpPr/>
          <p:nvPr/>
        </p:nvSpPr>
        <p:spPr>
          <a:xfrm>
            <a:off x="6588442" y="3298645"/>
            <a:ext cx="5111116" cy="4641832"/>
          </a:xfrm>
          <a:custGeom>
            <a:avLst/>
            <a:gdLst/>
            <a:ahLst/>
            <a:cxnLst/>
            <a:rect l="l" t="t" r="r" b="b"/>
            <a:pathLst>
              <a:path w="5111116" h="4641832">
                <a:moveTo>
                  <a:pt x="0" y="0"/>
                </a:moveTo>
                <a:lnTo>
                  <a:pt x="5111116" y="0"/>
                </a:lnTo>
                <a:lnTo>
                  <a:pt x="5111116" y="4641832"/>
                </a:lnTo>
                <a:lnTo>
                  <a:pt x="0" y="4641832"/>
                </a:lnTo>
                <a:lnTo>
                  <a:pt x="0" y="0"/>
                </a:lnTo>
                <a:close/>
              </a:path>
            </a:pathLst>
          </a:custGeom>
          <a:blipFill>
            <a:blip r:embed="rId4"/>
            <a:stretch>
              <a:fillRect/>
            </a:stretch>
          </a:blipFill>
        </p:spPr>
      </p:sp>
      <p:sp>
        <p:nvSpPr>
          <p:cNvPr id="22" name="Freeform 22"/>
          <p:cNvSpPr/>
          <p:nvPr/>
        </p:nvSpPr>
        <p:spPr>
          <a:xfrm>
            <a:off x="12579338" y="3298645"/>
            <a:ext cx="5111116" cy="4641832"/>
          </a:xfrm>
          <a:custGeom>
            <a:avLst/>
            <a:gdLst/>
            <a:ahLst/>
            <a:cxnLst/>
            <a:rect l="l" t="t" r="r" b="b"/>
            <a:pathLst>
              <a:path w="5111116" h="4641832">
                <a:moveTo>
                  <a:pt x="0" y="0"/>
                </a:moveTo>
                <a:lnTo>
                  <a:pt x="5111117" y="0"/>
                </a:lnTo>
                <a:lnTo>
                  <a:pt x="5111117" y="4641832"/>
                </a:lnTo>
                <a:lnTo>
                  <a:pt x="0" y="4641832"/>
                </a:lnTo>
                <a:lnTo>
                  <a:pt x="0" y="0"/>
                </a:lnTo>
                <a:close/>
              </a:path>
            </a:pathLst>
          </a:custGeom>
          <a:blipFill>
            <a:blip r:embed="rId5"/>
            <a:stretch>
              <a:fillRect/>
            </a:stretch>
          </a:blipFill>
        </p:spPr>
      </p:sp>
      <p:sp>
        <p:nvSpPr>
          <p:cNvPr id="23" name="TextBox 23"/>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108">
                <a:solidFill>
                  <a:srgbClr val="FDFDFD"/>
                </a:solidFill>
                <a:latin typeface="Open Sans Extra Bold"/>
                <a:ea typeface="Open Sans Extra Bold"/>
                <a:cs typeface="Open Sans Extra Bold"/>
                <a:sym typeface="Open Sans Extra Bold"/>
              </a:rPr>
              <a:t>Confusion Matrix</a:t>
            </a:r>
          </a:p>
        </p:txBody>
      </p:sp>
      <p:sp>
        <p:nvSpPr>
          <p:cNvPr id="24" name="TextBox 24"/>
          <p:cNvSpPr txBox="1"/>
          <p:nvPr/>
        </p:nvSpPr>
        <p:spPr>
          <a:xfrm>
            <a:off x="1718678" y="7973588"/>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Random Forest</a:t>
            </a:r>
          </a:p>
        </p:txBody>
      </p:sp>
      <p:sp>
        <p:nvSpPr>
          <p:cNvPr id="25" name="TextBox 25"/>
          <p:cNvSpPr txBox="1"/>
          <p:nvPr/>
        </p:nvSpPr>
        <p:spPr>
          <a:xfrm>
            <a:off x="7707056" y="7973588"/>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Decision Tree</a:t>
            </a:r>
          </a:p>
        </p:txBody>
      </p:sp>
      <p:sp>
        <p:nvSpPr>
          <p:cNvPr id="26" name="TextBox 26"/>
          <p:cNvSpPr txBox="1"/>
          <p:nvPr/>
        </p:nvSpPr>
        <p:spPr>
          <a:xfrm>
            <a:off x="13696193" y="7973588"/>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a:solidFill>
                  <a:srgbClr val="051D40"/>
                </a:solidFill>
                <a:latin typeface="Open Sans Extra Bold"/>
                <a:ea typeface="Open Sans Extra Bold"/>
                <a:cs typeface="Open Sans Extra Bold"/>
                <a:sym typeface="Open Sans Extra Bold"/>
              </a:rPr>
              <a:t>KNN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D3FF11E-844F-4C47-E463-2410509D7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8" name="Freeform 8"/>
          <p:cNvSpPr/>
          <p:nvPr/>
        </p:nvSpPr>
        <p:spPr>
          <a:xfrm>
            <a:off x="9144000" y="2432859"/>
            <a:ext cx="8115300" cy="6424123"/>
          </a:xfrm>
          <a:custGeom>
            <a:avLst/>
            <a:gdLst/>
            <a:ahLst/>
            <a:cxnLst/>
            <a:rect l="l" t="t" r="r" b="b"/>
            <a:pathLst>
              <a:path w="8115300" h="6424123">
                <a:moveTo>
                  <a:pt x="0" y="0"/>
                </a:moveTo>
                <a:lnTo>
                  <a:pt x="8115300" y="0"/>
                </a:lnTo>
                <a:lnTo>
                  <a:pt x="8115300" y="6424124"/>
                </a:lnTo>
                <a:lnTo>
                  <a:pt x="0" y="6424124"/>
                </a:lnTo>
                <a:lnTo>
                  <a:pt x="0" y="0"/>
                </a:lnTo>
                <a:close/>
              </a:path>
            </a:pathLst>
          </a:custGeom>
          <a:blipFill>
            <a:blip r:embed="rId3"/>
            <a:stretch>
              <a:fillRect/>
            </a:stretch>
          </a:blipFill>
        </p:spPr>
      </p:sp>
      <p:sp>
        <p:nvSpPr>
          <p:cNvPr id="9" name="TextBox 9"/>
          <p:cNvSpPr txBox="1"/>
          <p:nvPr/>
        </p:nvSpPr>
        <p:spPr>
          <a:xfrm>
            <a:off x="933118" y="2521764"/>
            <a:ext cx="6845377" cy="712955"/>
          </a:xfrm>
          <a:prstGeom prst="rect">
            <a:avLst/>
          </a:prstGeom>
        </p:spPr>
        <p:txBody>
          <a:bodyPr lIns="0" tIns="0" rIns="0" bIns="0" rtlCol="0" anchor="t">
            <a:spAutoFit/>
          </a:bodyPr>
          <a:lstStyle/>
          <a:p>
            <a:pPr marL="0" lvl="0" indent="0" algn="l">
              <a:lnSpc>
                <a:spcPts val="5853"/>
              </a:lnSpc>
              <a:spcBef>
                <a:spcPct val="0"/>
              </a:spcBef>
            </a:pPr>
            <a:r>
              <a:rPr lang="en-US" sz="4180" dirty="0">
                <a:solidFill>
                  <a:srgbClr val="FDFDFD"/>
                </a:solidFill>
                <a:latin typeface="Open Sans Extra Bold"/>
                <a:ea typeface="Open Sans Extra Bold"/>
                <a:cs typeface="Open Sans Extra Bold"/>
                <a:sym typeface="Open Sans Extra Bold"/>
              </a:rPr>
              <a:t>Precision-Recall Curve</a:t>
            </a:r>
          </a:p>
        </p:txBody>
      </p:sp>
      <p:sp>
        <p:nvSpPr>
          <p:cNvPr id="10" name="TextBox 10"/>
          <p:cNvSpPr txBox="1"/>
          <p:nvPr/>
        </p:nvSpPr>
        <p:spPr>
          <a:xfrm>
            <a:off x="1028700" y="3571717"/>
            <a:ext cx="5885945" cy="4089258"/>
          </a:xfrm>
          <a:prstGeom prst="rect">
            <a:avLst/>
          </a:prstGeom>
        </p:spPr>
        <p:txBody>
          <a:bodyPr lIns="0" tIns="0" rIns="0" bIns="0" rtlCol="0" anchor="t">
            <a:spAutoFit/>
          </a:bodyPr>
          <a:lstStyle/>
          <a:p>
            <a:pPr algn="just">
              <a:lnSpc>
                <a:spcPts val="2982"/>
              </a:lnSpc>
            </a:pPr>
            <a:r>
              <a:rPr lang="en-US" sz="2130" spc="-42" dirty="0">
                <a:solidFill>
                  <a:srgbClr val="FDFDFD"/>
                </a:solidFill>
                <a:latin typeface="Poppins"/>
                <a:ea typeface="Poppins"/>
                <a:cs typeface="Poppins"/>
                <a:sym typeface="Poppins"/>
              </a:rPr>
              <a:t>Precision-Recall Curve </a:t>
            </a:r>
            <a:r>
              <a:rPr lang="en-US" sz="2130" spc="-42" dirty="0" err="1">
                <a:solidFill>
                  <a:srgbClr val="FDFDFD"/>
                </a:solidFill>
                <a:latin typeface="Poppins"/>
                <a:ea typeface="Poppins"/>
                <a:cs typeface="Poppins"/>
                <a:sym typeface="Poppins"/>
              </a:rPr>
              <a:t>digunakan</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untuk</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menilai</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performa</a:t>
            </a:r>
            <a:r>
              <a:rPr lang="en-US" sz="2130" spc="-42" dirty="0">
                <a:solidFill>
                  <a:srgbClr val="FDFDFD"/>
                </a:solidFill>
                <a:latin typeface="Poppins"/>
                <a:ea typeface="Poppins"/>
                <a:cs typeface="Poppins"/>
                <a:sym typeface="Poppins"/>
              </a:rPr>
              <a:t> model </a:t>
            </a:r>
            <a:r>
              <a:rPr lang="en-US" sz="2130" spc="-42" dirty="0" err="1">
                <a:solidFill>
                  <a:srgbClr val="FDFDFD"/>
                </a:solidFill>
                <a:latin typeface="Poppins"/>
                <a:ea typeface="Poppins"/>
                <a:cs typeface="Poppins"/>
                <a:sym typeface="Poppins"/>
              </a:rPr>
              <a:t>klasifikasi</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terutama</a:t>
            </a:r>
            <a:r>
              <a:rPr lang="en-US" sz="2130" spc="-42" dirty="0">
                <a:solidFill>
                  <a:srgbClr val="FDFDFD"/>
                </a:solidFill>
                <a:latin typeface="Poppins"/>
                <a:ea typeface="Poppins"/>
                <a:cs typeface="Poppins"/>
                <a:sym typeface="Poppins"/>
              </a:rPr>
              <a:t> pada dataset yang </a:t>
            </a:r>
            <a:r>
              <a:rPr lang="en-US" sz="2130" spc="-42" dirty="0" err="1">
                <a:solidFill>
                  <a:srgbClr val="FDFDFD"/>
                </a:solidFill>
                <a:latin typeface="Poppins"/>
                <a:ea typeface="Poppins"/>
                <a:cs typeface="Poppins"/>
                <a:sym typeface="Poppins"/>
              </a:rPr>
              <a:t>tidak</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seimbang</a:t>
            </a:r>
            <a:r>
              <a:rPr lang="en-US" sz="2130" spc="-42" dirty="0">
                <a:solidFill>
                  <a:srgbClr val="FDFDFD"/>
                </a:solidFill>
                <a:latin typeface="Poppins"/>
                <a:ea typeface="Poppins"/>
                <a:cs typeface="Poppins"/>
                <a:sym typeface="Poppins"/>
              </a:rPr>
              <a:t>. Curve </a:t>
            </a:r>
            <a:r>
              <a:rPr lang="en-US" sz="2130" spc="-42" dirty="0" err="1">
                <a:solidFill>
                  <a:srgbClr val="FDFDFD"/>
                </a:solidFill>
                <a:latin typeface="Poppins"/>
                <a:ea typeface="Poppins"/>
                <a:cs typeface="Poppins"/>
                <a:sym typeface="Poppins"/>
              </a:rPr>
              <a:t>ini</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menunjukkan</a:t>
            </a:r>
            <a:r>
              <a:rPr lang="en-US" sz="2130" spc="-42" dirty="0">
                <a:solidFill>
                  <a:srgbClr val="FDFDFD"/>
                </a:solidFill>
                <a:latin typeface="Poppins"/>
                <a:ea typeface="Poppins"/>
                <a:cs typeface="Poppins"/>
                <a:sym typeface="Poppins"/>
              </a:rPr>
              <a:t> trade-off </a:t>
            </a:r>
            <a:r>
              <a:rPr lang="en-US" sz="2130" spc="-42" dirty="0" err="1">
                <a:solidFill>
                  <a:srgbClr val="FDFDFD"/>
                </a:solidFill>
                <a:latin typeface="Poppins"/>
                <a:ea typeface="Poppins"/>
                <a:cs typeface="Poppins"/>
                <a:sym typeface="Poppins"/>
              </a:rPr>
              <a:t>antara</a:t>
            </a:r>
            <a:r>
              <a:rPr lang="en-US" sz="2130" spc="-42" dirty="0">
                <a:solidFill>
                  <a:srgbClr val="FDFDFD"/>
                </a:solidFill>
                <a:latin typeface="Poppins"/>
                <a:ea typeface="Poppins"/>
                <a:cs typeface="Poppins"/>
                <a:sym typeface="Poppins"/>
              </a:rPr>
              <a:t> precision (</a:t>
            </a:r>
            <a:r>
              <a:rPr lang="en-US" sz="2130" spc="-42" dirty="0" err="1">
                <a:solidFill>
                  <a:srgbClr val="FDFDFD"/>
                </a:solidFill>
                <a:latin typeface="Poppins"/>
                <a:ea typeface="Poppins"/>
                <a:cs typeface="Poppins"/>
                <a:sym typeface="Poppins"/>
              </a:rPr>
              <a:t>akurasi</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prediksi</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positif</a:t>
            </a:r>
            <a:r>
              <a:rPr lang="en-US" sz="2130" spc="-42" dirty="0">
                <a:solidFill>
                  <a:srgbClr val="FDFDFD"/>
                </a:solidFill>
                <a:latin typeface="Poppins"/>
                <a:ea typeface="Poppins"/>
                <a:cs typeface="Poppins"/>
                <a:sym typeface="Poppins"/>
              </a:rPr>
              <a:t>) dan recall (</a:t>
            </a:r>
            <a:r>
              <a:rPr lang="en-US" sz="2130" spc="-42" dirty="0" err="1">
                <a:solidFill>
                  <a:srgbClr val="FDFDFD"/>
                </a:solidFill>
                <a:latin typeface="Poppins"/>
                <a:ea typeface="Poppins"/>
                <a:cs typeface="Poppins"/>
                <a:sym typeface="Poppins"/>
              </a:rPr>
              <a:t>kemampuan</a:t>
            </a:r>
            <a:r>
              <a:rPr lang="en-US" sz="2130" spc="-42" dirty="0">
                <a:solidFill>
                  <a:srgbClr val="FDFDFD"/>
                </a:solidFill>
                <a:latin typeface="Poppins"/>
                <a:ea typeface="Poppins"/>
                <a:cs typeface="Poppins"/>
                <a:sym typeface="Poppins"/>
              </a:rPr>
              <a:t> model </a:t>
            </a:r>
            <a:r>
              <a:rPr lang="en-US" sz="2130" spc="-42" dirty="0" err="1">
                <a:solidFill>
                  <a:srgbClr val="FDFDFD"/>
                </a:solidFill>
                <a:latin typeface="Poppins"/>
                <a:ea typeface="Poppins"/>
                <a:cs typeface="Poppins"/>
                <a:sym typeface="Poppins"/>
              </a:rPr>
              <a:t>untuk</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menangkap</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semua</a:t>
            </a:r>
            <a:r>
              <a:rPr lang="en-US" sz="2130" spc="-42" dirty="0">
                <a:solidFill>
                  <a:srgbClr val="FDFDFD"/>
                </a:solidFill>
                <a:latin typeface="Poppins"/>
                <a:ea typeface="Poppins"/>
                <a:cs typeface="Poppins"/>
                <a:sym typeface="Poppins"/>
              </a:rPr>
              <a:t> data </a:t>
            </a:r>
            <a:r>
              <a:rPr lang="en-US" sz="2130" spc="-42" dirty="0" err="1">
                <a:solidFill>
                  <a:srgbClr val="FDFDFD"/>
                </a:solidFill>
                <a:latin typeface="Poppins"/>
                <a:ea typeface="Poppins"/>
                <a:cs typeface="Poppins"/>
                <a:sym typeface="Poppins"/>
              </a:rPr>
              <a:t>positif</a:t>
            </a:r>
            <a:r>
              <a:rPr lang="en-US" sz="2130" spc="-42" dirty="0">
                <a:solidFill>
                  <a:srgbClr val="FDFDFD"/>
                </a:solidFill>
                <a:latin typeface="Poppins"/>
                <a:ea typeface="Poppins"/>
                <a:cs typeface="Poppins"/>
                <a:sym typeface="Poppins"/>
              </a:rPr>
              <a:t>). Precision-Recall Curve sangat </a:t>
            </a:r>
            <a:r>
              <a:rPr lang="en-US" sz="2130" spc="-42" dirty="0" err="1">
                <a:solidFill>
                  <a:srgbClr val="FDFDFD"/>
                </a:solidFill>
                <a:latin typeface="Poppins"/>
                <a:ea typeface="Poppins"/>
                <a:cs typeface="Poppins"/>
                <a:sym typeface="Poppins"/>
              </a:rPr>
              <a:t>berguna</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ketika</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kita</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lebih</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mementingkan</a:t>
            </a:r>
            <a:r>
              <a:rPr lang="en-US" sz="2130" spc="-42" dirty="0">
                <a:solidFill>
                  <a:srgbClr val="FDFDFD"/>
                </a:solidFill>
                <a:latin typeface="Poppins"/>
                <a:ea typeface="Poppins"/>
                <a:cs typeface="Poppins"/>
                <a:sym typeface="Poppins"/>
              </a:rPr>
              <a:t> salah </a:t>
            </a:r>
            <a:r>
              <a:rPr lang="en-US" sz="2130" spc="-42" dirty="0" err="1">
                <a:solidFill>
                  <a:srgbClr val="FDFDFD"/>
                </a:solidFill>
                <a:latin typeface="Poppins"/>
                <a:ea typeface="Poppins"/>
                <a:cs typeface="Poppins"/>
                <a:sym typeface="Poppins"/>
              </a:rPr>
              <a:t>satu</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metrik</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misalnya</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lebih</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sedikit</a:t>
            </a:r>
            <a:r>
              <a:rPr lang="en-US" sz="2130" spc="-42" dirty="0">
                <a:solidFill>
                  <a:srgbClr val="FDFDFD"/>
                </a:solidFill>
                <a:latin typeface="Poppins"/>
                <a:ea typeface="Poppins"/>
                <a:cs typeface="Poppins"/>
                <a:sym typeface="Poppins"/>
              </a:rPr>
              <a:t> false positives </a:t>
            </a:r>
            <a:r>
              <a:rPr lang="en-US" sz="2130" spc="-42" dirty="0" err="1">
                <a:solidFill>
                  <a:srgbClr val="FDFDFD"/>
                </a:solidFill>
                <a:latin typeface="Poppins"/>
                <a:ea typeface="Poppins"/>
                <a:cs typeface="Poppins"/>
                <a:sym typeface="Poppins"/>
              </a:rPr>
              <a:t>atau</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lebih</a:t>
            </a:r>
            <a:r>
              <a:rPr lang="en-US" sz="2130" spc="-42" dirty="0">
                <a:solidFill>
                  <a:srgbClr val="FDFDFD"/>
                </a:solidFill>
                <a:latin typeface="Poppins"/>
                <a:ea typeface="Poppins"/>
                <a:cs typeface="Poppins"/>
                <a:sym typeface="Poppins"/>
              </a:rPr>
              <a:t> </a:t>
            </a:r>
            <a:r>
              <a:rPr lang="en-US" sz="2130" spc="-42" dirty="0" err="1">
                <a:solidFill>
                  <a:srgbClr val="FDFDFD"/>
                </a:solidFill>
                <a:latin typeface="Poppins"/>
                <a:ea typeface="Poppins"/>
                <a:cs typeface="Poppins"/>
                <a:sym typeface="Poppins"/>
              </a:rPr>
              <a:t>banyak</a:t>
            </a:r>
            <a:r>
              <a:rPr lang="en-US" sz="2130" spc="-42" dirty="0">
                <a:solidFill>
                  <a:srgbClr val="FDFDFD"/>
                </a:solidFill>
                <a:latin typeface="Poppins"/>
                <a:ea typeface="Poppins"/>
                <a:cs typeface="Poppins"/>
                <a:sym typeface="Poppins"/>
              </a:rPr>
              <a:t> true positives) </a:t>
            </a:r>
            <a:r>
              <a:rPr lang="en-US" sz="2130" spc="-42" dirty="0" err="1">
                <a:solidFill>
                  <a:srgbClr val="FDFDFD"/>
                </a:solidFill>
                <a:latin typeface="Poppins"/>
                <a:ea typeface="Poppins"/>
                <a:cs typeface="Poppins"/>
                <a:sym typeface="Poppins"/>
              </a:rPr>
              <a:t>daripada</a:t>
            </a:r>
            <a:r>
              <a:rPr lang="en-US" sz="2130" spc="-42" dirty="0">
                <a:solidFill>
                  <a:srgbClr val="FDFDFD"/>
                </a:solidFill>
                <a:latin typeface="Poppins"/>
                <a:ea typeface="Poppins"/>
                <a:cs typeface="Poppins"/>
                <a:sym typeface="Poppins"/>
              </a:rPr>
              <a:t> yang lain.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A34A21-C372-A8B2-D324-E9343CFFD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3" name="TextBox 3"/>
          <p:cNvSpPr txBox="1"/>
          <p:nvPr/>
        </p:nvSpPr>
        <p:spPr>
          <a:xfrm>
            <a:off x="1028700" y="1336643"/>
            <a:ext cx="5775957" cy="1126591"/>
          </a:xfrm>
          <a:prstGeom prst="rect">
            <a:avLst/>
          </a:prstGeom>
        </p:spPr>
        <p:txBody>
          <a:bodyPr lIns="0" tIns="0" rIns="0" bIns="0" rtlCol="0" anchor="t">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Kesimpulan</a:t>
            </a:r>
          </a:p>
        </p:txBody>
      </p:sp>
      <p:sp>
        <p:nvSpPr>
          <p:cNvPr id="4" name="TextBox 4"/>
          <p:cNvSpPr txBox="1"/>
          <p:nvPr/>
        </p:nvSpPr>
        <p:spPr>
          <a:xfrm>
            <a:off x="979118" y="3110024"/>
            <a:ext cx="11651079" cy="4830453"/>
          </a:xfrm>
          <a:prstGeom prst="rect">
            <a:avLst/>
          </a:prstGeom>
        </p:spPr>
        <p:txBody>
          <a:bodyPr lIns="0" tIns="0" rIns="0" bIns="0" rtlCol="0" anchor="t">
            <a:spAutoFit/>
          </a:bodyPr>
          <a:lstStyle/>
          <a:p>
            <a:pPr algn="just">
              <a:lnSpc>
                <a:spcPts val="3805"/>
              </a:lnSpc>
            </a:pPr>
            <a:r>
              <a:rPr lang="en-US" sz="2718" spc="-54">
                <a:solidFill>
                  <a:srgbClr val="FDFDFD"/>
                </a:solidFill>
                <a:latin typeface="Poppins"/>
                <a:ea typeface="Poppins"/>
                <a:cs typeface="Poppins"/>
                <a:sym typeface="Poppins"/>
              </a:rPr>
              <a:t>Berdasarkan hasil penelitian, model Random Forest menunjukkan performa terbaik dalam diagnosis kanker payudara dibandingkan Decision Tree dan K-Nearest Neighbors (KNN). Dengan penggunaan dataset WDBC, evaluasi menggunakan metrik seperti akurasi, precision, recall, dan F1-score menunjukkan bahwa Random Forest memiliki tingkat akurasi yang lebih tinggi serta mampu mengurangi overfitting dibandingkan model lainnya. Penerapan machine learning dalam diagnosis kanker payudara terbukti efektif dalam meningkatkan akurasi deteksi dini, yang dapat membantu tenaga medis dalam pengambilan keputusan yang lebih cepat dan tepat.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1AF5D57-1EC1-3393-1A38-F22C5B695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 y="643"/>
            <a:ext cx="18285714" cy="10285714"/>
          </a:xfrm>
          <a:prstGeom prst="rect">
            <a:avLst/>
          </a:prstGeom>
        </p:spPr>
      </p:pic>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ea typeface="Open Sans Extra Bold"/>
                <a:cs typeface="Open Sans Extra Bold"/>
                <a:sym typeface="Open Sans Extra Bold"/>
              </a:rPr>
              <a:t>THANK YOU!</a:t>
            </a:r>
          </a:p>
        </p:txBody>
      </p:sp>
      <p:sp>
        <p:nvSpPr>
          <p:cNvPr id="10" name="Freeform 10"/>
          <p:cNvSpPr/>
          <p:nvPr/>
        </p:nvSpPr>
        <p:spPr>
          <a:xfrm>
            <a:off x="6106583" y="5379172"/>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5975498" y="5967977"/>
            <a:ext cx="667608" cy="375529"/>
          </a:xfrm>
          <a:custGeom>
            <a:avLst/>
            <a:gdLst/>
            <a:ahLst/>
            <a:cxnLst/>
            <a:rect l="l" t="t" r="r" b="b"/>
            <a:pathLst>
              <a:path w="667608" h="375529">
                <a:moveTo>
                  <a:pt x="0" y="0"/>
                </a:moveTo>
                <a:lnTo>
                  <a:pt x="667607" y="0"/>
                </a:lnTo>
                <a:lnTo>
                  <a:pt x="667607" y="375529"/>
                </a:lnTo>
                <a:lnTo>
                  <a:pt x="0" y="375529"/>
                </a:lnTo>
                <a:lnTo>
                  <a:pt x="0" y="0"/>
                </a:lnTo>
                <a:close/>
              </a:path>
            </a:pathLst>
          </a:custGeom>
          <a:blipFill>
            <a:blip r:embed="rId5"/>
            <a:stretch>
              <a:fillRect/>
            </a:stretch>
          </a:blipFill>
        </p:spPr>
      </p:sp>
      <p:sp>
        <p:nvSpPr>
          <p:cNvPr id="18" name="Freeform 18"/>
          <p:cNvSpPr/>
          <p:nvPr/>
        </p:nvSpPr>
        <p:spPr>
          <a:xfrm>
            <a:off x="6106583" y="6523200"/>
            <a:ext cx="399176" cy="399176"/>
          </a:xfrm>
          <a:custGeom>
            <a:avLst/>
            <a:gdLst/>
            <a:ahLst/>
            <a:cxnLst/>
            <a:rect l="l" t="t" r="r" b="b"/>
            <a:pathLst>
              <a:path w="399176" h="399176">
                <a:moveTo>
                  <a:pt x="0" y="0"/>
                </a:moveTo>
                <a:lnTo>
                  <a:pt x="399176" y="0"/>
                </a:lnTo>
                <a:lnTo>
                  <a:pt x="399176" y="399175"/>
                </a:lnTo>
                <a:lnTo>
                  <a:pt x="0" y="399175"/>
                </a:lnTo>
                <a:lnTo>
                  <a:pt x="0" y="0"/>
                </a:lnTo>
                <a:close/>
              </a:path>
            </a:pathLst>
          </a:custGeom>
          <a:blipFill>
            <a:blip r:embed="rId6"/>
            <a:stretch>
              <a:fillRect/>
            </a:stretch>
          </a:blipFill>
        </p:spPr>
      </p:sp>
      <p:sp>
        <p:nvSpPr>
          <p:cNvPr id="19" name="TextBox 19"/>
          <p:cNvSpPr txBox="1"/>
          <p:nvPr/>
        </p:nvSpPr>
        <p:spPr>
          <a:xfrm>
            <a:off x="6643105" y="5959453"/>
            <a:ext cx="2870562"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rizkanurridha@gmail.com</a:t>
            </a:r>
          </a:p>
        </p:txBody>
      </p:sp>
      <p:sp>
        <p:nvSpPr>
          <p:cNvPr id="20" name="TextBox 20"/>
          <p:cNvSpPr txBox="1"/>
          <p:nvPr/>
        </p:nvSpPr>
        <p:spPr>
          <a:xfrm>
            <a:off x="6643105" y="6531467"/>
            <a:ext cx="3788059"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rizkanj</a:t>
            </a:r>
          </a:p>
        </p:txBody>
      </p:sp>
      <p:sp>
        <p:nvSpPr>
          <p:cNvPr id="21" name="TextBox 21"/>
          <p:cNvSpPr txBox="1"/>
          <p:nvPr/>
        </p:nvSpPr>
        <p:spPr>
          <a:xfrm>
            <a:off x="6643105" y="5387439"/>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Rizka Nurridha Jannah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448</Words>
  <Application>Microsoft Office PowerPoint</Application>
  <PresentationFormat>Custom</PresentationFormat>
  <Paragraphs>23</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Poppins Bold</vt:lpstr>
      <vt:lpstr>Arial</vt:lpstr>
      <vt:lpstr>Poppins</vt:lpstr>
      <vt:lpstr>Open Sans Extra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cp:lastModifiedBy>rizka nj</cp:lastModifiedBy>
  <cp:revision>3</cp:revision>
  <dcterms:created xsi:type="dcterms:W3CDTF">2006-08-16T00:00:00Z</dcterms:created>
  <dcterms:modified xsi:type="dcterms:W3CDTF">2025-01-29T23:46:07Z</dcterms:modified>
  <dc:identifier>DAGdlWP1MuE</dc:identifier>
</cp:coreProperties>
</file>